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-31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381000"/>
            <a:ext cx="6413500" cy="1273506"/>
          </a:xfrm>
        </p:spPr>
        <p:txBody>
          <a:bodyPr vert="horz" lIns="91440" tIns="0" rIns="91440" bIns="45720" rtlCol="0" anchor="b">
            <a:noAutofit/>
          </a:bodyPr>
          <a:lstStyle/>
          <a:p>
            <a:pPr algn="ctr"/>
            <a:r>
              <a:rPr lang="tr-TR" sz="2400" dirty="0" err="1">
                <a:cs typeface="Arial"/>
              </a:rPr>
              <a:t>Základní</a:t>
            </a:r>
            <a:r>
              <a:rPr lang="tr-TR" sz="2400" dirty="0">
                <a:cs typeface="Arial"/>
              </a:rPr>
              <a:t> </a:t>
            </a:r>
            <a:r>
              <a:rPr lang="tr-TR" sz="2400" dirty="0" err="1">
                <a:cs typeface="Arial"/>
              </a:rPr>
              <a:t>pojmy</a:t>
            </a:r>
            <a:r>
              <a:rPr lang="tr-TR" sz="2400" dirty="0">
                <a:cs typeface="Arial"/>
              </a:rPr>
              <a:t> v </a:t>
            </a:r>
            <a:r>
              <a:rPr lang="tr-TR" sz="2400" dirty="0" err="1">
                <a:cs typeface="Arial"/>
              </a:rPr>
              <a:t>cestovním</a:t>
            </a:r>
            <a:r>
              <a:rPr lang="tr-TR" sz="2400" dirty="0">
                <a:cs typeface="Arial"/>
              </a:rPr>
              <a:t> </a:t>
            </a:r>
            <a:r>
              <a:rPr lang="tr-TR" sz="2400" dirty="0" err="1">
                <a:cs typeface="Arial"/>
              </a:rPr>
              <a:t>ruchu</a:t>
            </a:r>
            <a:r>
              <a:rPr lang="tr-TR" sz="2400" dirty="0">
                <a:cs typeface="Arial"/>
              </a:rPr>
              <a:t>, </a:t>
            </a:r>
            <a:r>
              <a:rPr lang="tr-TR" sz="2400" dirty="0" err="1">
                <a:cs typeface="Arial"/>
              </a:rPr>
              <a:t>podnikání</a:t>
            </a:r>
            <a:r>
              <a:rPr lang="tr-TR" sz="2400" dirty="0">
                <a:cs typeface="Arial"/>
              </a:rPr>
              <a:t> v </a:t>
            </a:r>
            <a:r>
              <a:rPr lang="tr-TR" sz="2400" dirty="0" err="1">
                <a:cs typeface="Arial"/>
              </a:rPr>
              <a:t>cestovním</a:t>
            </a:r>
            <a:r>
              <a:rPr lang="tr-TR" sz="2400" dirty="0">
                <a:cs typeface="Arial"/>
              </a:rPr>
              <a:t> </a:t>
            </a:r>
            <a:r>
              <a:rPr lang="tr-TR" sz="2400" dirty="0" err="1">
                <a:cs typeface="Arial"/>
              </a:rPr>
              <a:t>ruchu</a:t>
            </a:r>
            <a:r>
              <a:rPr lang="tr-TR" sz="2400" dirty="0">
                <a:cs typeface="Arial"/>
              </a:rPr>
              <a:t>, </a:t>
            </a:r>
            <a:r>
              <a:rPr lang="tr-TR" sz="2400" dirty="0" err="1">
                <a:cs typeface="Arial"/>
              </a:rPr>
              <a:t>činnosti</a:t>
            </a:r>
            <a:r>
              <a:rPr lang="tr-TR" sz="2400" dirty="0">
                <a:cs typeface="Arial"/>
              </a:rPr>
              <a:t> a </a:t>
            </a:r>
            <a:r>
              <a:rPr lang="tr-TR" sz="2400" dirty="0" err="1">
                <a:cs typeface="Arial"/>
              </a:rPr>
              <a:t>povinnosti</a:t>
            </a:r>
            <a:r>
              <a:rPr lang="tr-TR" sz="2400" dirty="0">
                <a:cs typeface="Arial"/>
              </a:rPr>
              <a:t> </a:t>
            </a:r>
            <a:r>
              <a:rPr lang="tr-TR" sz="2400" dirty="0" err="1">
                <a:cs typeface="Arial"/>
              </a:rPr>
              <a:t>cestovní</a:t>
            </a:r>
            <a:r>
              <a:rPr lang="tr-TR" sz="2400" dirty="0">
                <a:cs typeface="Arial"/>
              </a:rPr>
              <a:t> </a:t>
            </a:r>
            <a:r>
              <a:rPr lang="tr-TR" sz="2400" dirty="0" err="1">
                <a:cs typeface="Arial"/>
              </a:rPr>
              <a:t>kanceláře</a:t>
            </a:r>
            <a:r>
              <a:rPr lang="tr-TR" sz="2400" dirty="0">
                <a:cs typeface="Arial"/>
              </a:rPr>
              <a:t>.</a:t>
            </a:r>
            <a:endParaRPr lang="cs-CZ" sz="2400">
              <a:cs typeface="Arial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FCE5EF4-3F90-4B6C-8A78-81F5C61A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2076450"/>
            <a:ext cx="5400256" cy="32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3AA4B8-3213-4C06-AB67-483CBD8D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/>
              </a:rPr>
              <a:t>Základní pojmy a definice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F50FB40F-BE6E-4CA8-A2F4-EE4D5182CF58}"/>
              </a:ext>
            </a:extLst>
          </p:cNvPr>
          <p:cNvSpPr txBox="1"/>
          <p:nvPr/>
        </p:nvSpPr>
        <p:spPr>
          <a:xfrm>
            <a:off x="1038225" y="1504950"/>
            <a:ext cx="9342407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u="sng" dirty="0">
                <a:cs typeface="Arial"/>
              </a:rPr>
              <a:t>Obecné pojmy</a:t>
            </a:r>
            <a:endParaRPr lang="cs-CZ" b="1"/>
          </a:p>
          <a:p>
            <a:pPr marL="285750" indent="-285750" algn="ctr">
              <a:buFont typeface="Wingdings"/>
              <a:buChar char="Ø"/>
            </a:pPr>
            <a:endParaRPr lang="cs-CZ" dirty="0">
              <a:cs typeface="Arial"/>
            </a:endParaRPr>
          </a:p>
          <a:p>
            <a:pPr marL="285750" indent="-285750" algn="ctr">
              <a:buFont typeface="Wingdings"/>
              <a:buChar char="Ø"/>
            </a:pPr>
            <a:r>
              <a:rPr lang="cs-CZ" dirty="0">
                <a:cs typeface="Arial"/>
              </a:rPr>
              <a:t> Cestovní ruch je mezinárodně popsaný jako činnost osob cestujících do míst a ubytovaných v místech mimo své bydliště po dobu kratší než jeden rok, za účelem trávení volného času, obchodování a za jinými účely než vydělávání peněz.</a:t>
            </a:r>
          </a:p>
          <a:p>
            <a:pPr marL="285750" indent="-285750" algn="ctr">
              <a:buFont typeface="Wingdings"/>
              <a:buChar char="Ø"/>
            </a:pPr>
            <a:endParaRPr lang="cs-CZ" dirty="0">
              <a:cs typeface="Arial"/>
            </a:endParaRPr>
          </a:p>
          <a:p>
            <a:pPr marL="285750" indent="-285750" algn="ctr">
              <a:buFont typeface="Wingdings"/>
              <a:buChar char="Ø"/>
            </a:pPr>
            <a:r>
              <a:rPr lang="cs-CZ" dirty="0">
                <a:cs typeface="Arial"/>
              </a:rPr>
              <a:t>Druhý domov je rekreační zařízení (chata, chalupa), které není naším trvalým bydlištěm.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113A5129-774F-471F-86E0-001EEF44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29" y="38576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33AEAF77-394A-49AB-A746-A819442DDF4A}"/>
              </a:ext>
            </a:extLst>
          </p:cNvPr>
          <p:cNvSpPr txBox="1"/>
          <p:nvPr/>
        </p:nvSpPr>
        <p:spPr>
          <a:xfrm>
            <a:off x="981075" y="514350"/>
            <a:ext cx="7373128" cy="54476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u="sng" dirty="0">
                <a:cs typeface="Arial"/>
              </a:rPr>
              <a:t>Typologie </a:t>
            </a:r>
            <a:r>
              <a:rPr lang="cs-CZ" sz="2400" u="sng" dirty="0" smtClean="0">
                <a:cs typeface="Arial"/>
              </a:rPr>
              <a:t>klientů</a:t>
            </a:r>
            <a:r>
              <a:rPr lang="cs-CZ" sz="2400" u="sng" dirty="0" smtClean="0">
                <a:cs typeface="Arial"/>
              </a:rPr>
              <a:t> </a:t>
            </a:r>
            <a:r>
              <a:rPr lang="cs-CZ" sz="2400" u="sng" dirty="0">
                <a:cs typeface="Arial"/>
              </a:rPr>
              <a:t>v CR:</a:t>
            </a:r>
            <a:r>
              <a:rPr lang="cs-CZ" sz="2400" dirty="0">
                <a:cs typeface="Arial"/>
              </a:rPr>
              <a:t> </a:t>
            </a: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dirty="0">
                <a:cs typeface="Arial"/>
              </a:rPr>
              <a:t>Jednodenní </a:t>
            </a:r>
            <a:r>
              <a:rPr lang="cs-CZ" dirty="0" smtClean="0">
                <a:cs typeface="Arial"/>
              </a:rPr>
              <a:t>klient</a:t>
            </a:r>
            <a:r>
              <a:rPr lang="cs-CZ" dirty="0" smtClean="0">
                <a:cs typeface="Arial"/>
              </a:rPr>
              <a:t> </a:t>
            </a:r>
            <a:r>
              <a:rPr lang="cs-CZ" dirty="0">
                <a:cs typeface="Arial"/>
              </a:rPr>
              <a:t>- Účastní se cestovního ruchu bez přenocování</a:t>
            </a: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dirty="0">
                <a:cs typeface="Arial"/>
              </a:rPr>
              <a:t>Turista – Je účastník CR, který alespoň jednu noc přespí jinde než ve svém bydlišti.</a:t>
            </a: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dirty="0">
                <a:cs typeface="Arial"/>
              </a:rPr>
              <a:t>Tranzitní </a:t>
            </a:r>
            <a:r>
              <a:rPr lang="cs-CZ" dirty="0" smtClean="0">
                <a:cs typeface="Arial"/>
              </a:rPr>
              <a:t>klient </a:t>
            </a:r>
            <a:r>
              <a:rPr lang="cs-CZ" dirty="0">
                <a:cs typeface="Arial"/>
              </a:rPr>
              <a:t>- je spadá do samostatné kategorie, protože může být jednodenní </a:t>
            </a:r>
            <a:r>
              <a:rPr lang="cs-CZ" dirty="0" smtClean="0">
                <a:cs typeface="Arial"/>
              </a:rPr>
              <a:t>klient</a:t>
            </a:r>
            <a:r>
              <a:rPr lang="cs-CZ" dirty="0" smtClean="0">
                <a:cs typeface="Arial"/>
              </a:rPr>
              <a:t>, </a:t>
            </a:r>
            <a:r>
              <a:rPr lang="cs-CZ" dirty="0">
                <a:cs typeface="Arial"/>
              </a:rPr>
              <a:t>ale i turista. Jedná se o </a:t>
            </a:r>
            <a:r>
              <a:rPr lang="cs-CZ" dirty="0" smtClean="0">
                <a:cs typeface="Arial"/>
              </a:rPr>
              <a:t>klienty, </a:t>
            </a:r>
            <a:r>
              <a:rPr lang="cs-CZ" dirty="0">
                <a:cs typeface="Arial"/>
              </a:rPr>
              <a:t>kteří se zastaví v dané lokalitě nebo zemi na své cestě do jiného cíle.</a:t>
            </a: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dirty="0">
                <a:cs typeface="Arial"/>
              </a:rPr>
              <a:t>Rezident – Je </a:t>
            </a:r>
            <a:r>
              <a:rPr lang="cs-CZ" dirty="0" smtClean="0">
                <a:cs typeface="Arial"/>
              </a:rPr>
              <a:t>klient</a:t>
            </a:r>
            <a:r>
              <a:rPr lang="cs-CZ" dirty="0" smtClean="0">
                <a:cs typeface="Arial"/>
              </a:rPr>
              <a:t>, </a:t>
            </a:r>
            <a:r>
              <a:rPr lang="cs-CZ" dirty="0">
                <a:cs typeface="Arial"/>
              </a:rPr>
              <a:t>jehož domácí země je stejná jako jeho země navštěvovaná. </a:t>
            </a: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dirty="0">
                <a:cs typeface="Arial"/>
              </a:rPr>
              <a:t>Nerezident – Je zahraniční </a:t>
            </a:r>
            <a:r>
              <a:rPr lang="cs-CZ" dirty="0" smtClean="0">
                <a:cs typeface="Arial"/>
              </a:rPr>
              <a:t>klient</a:t>
            </a:r>
            <a:r>
              <a:rPr lang="cs-CZ" dirty="0" smtClean="0">
                <a:cs typeface="Arial"/>
              </a:rPr>
              <a:t>, </a:t>
            </a:r>
            <a:r>
              <a:rPr lang="cs-CZ" dirty="0">
                <a:cs typeface="Arial"/>
              </a:rPr>
              <a:t>jehož země </a:t>
            </a:r>
            <a:r>
              <a:rPr lang="cs-CZ" dirty="0" smtClean="0">
                <a:cs typeface="Arial"/>
              </a:rPr>
              <a:t>bydliště</a:t>
            </a:r>
            <a:r>
              <a:rPr lang="cs-CZ" dirty="0" smtClean="0">
                <a:cs typeface="Arial"/>
              </a:rPr>
              <a:t> </a:t>
            </a:r>
            <a:r>
              <a:rPr lang="cs-CZ" dirty="0">
                <a:cs typeface="Arial"/>
              </a:rPr>
              <a:t>je jiná, než země navštěvovaná. </a:t>
            </a:r>
          </a:p>
          <a:p>
            <a:pPr marL="342900" indent="-342900">
              <a:buFont typeface="Arial"/>
              <a:buChar char="•"/>
            </a:pPr>
            <a:endParaRPr lang="cs-CZ" dirty="0">
              <a:cs typeface="Arial"/>
            </a:endParaRPr>
          </a:p>
          <a:p>
            <a:pPr algn="ctr"/>
            <a:endParaRPr lang="cs-CZ" dirty="0"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2447925"/>
            <a:ext cx="2952750" cy="221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5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B94366D8-1067-482D-928F-B12CF9387526}"/>
              </a:ext>
            </a:extLst>
          </p:cNvPr>
          <p:cNvSpPr txBox="1"/>
          <p:nvPr/>
        </p:nvSpPr>
        <p:spPr>
          <a:xfrm>
            <a:off x="3076575" y="276225"/>
            <a:ext cx="540244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u="sng" dirty="0"/>
              <a:t>Podnikání v </a:t>
            </a:r>
            <a:r>
              <a:rPr lang="cs-CZ" sz="2400" u="sng" dirty="0">
                <a:cs typeface="Arial"/>
              </a:rPr>
              <a:t>cestovním ruchu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04230B11-550C-4827-81B8-BFC1FEDCE224}"/>
              </a:ext>
            </a:extLst>
          </p:cNvPr>
          <p:cNvSpPr txBox="1"/>
          <p:nvPr/>
        </p:nvSpPr>
        <p:spPr>
          <a:xfrm>
            <a:off x="1228725" y="809625"/>
            <a:ext cx="8795798" cy="72943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dirty="0" smtClean="0">
                <a:cs typeface="Arial"/>
              </a:rPr>
              <a:t>Pro založení cestovní kanceláře je nutné získat </a:t>
            </a:r>
            <a:r>
              <a:rPr lang="cs-CZ" dirty="0" err="1" smtClean="0">
                <a:cs typeface="Arial"/>
              </a:rPr>
              <a:t>žvnostenské</a:t>
            </a:r>
            <a:r>
              <a:rPr lang="cs-CZ" dirty="0" smtClean="0">
                <a:cs typeface="Arial"/>
              </a:rPr>
              <a:t> oprávnění s předmětem „provozování cestovní kanceláře“.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dirty="0" smtClean="0">
                <a:cs typeface="Arial"/>
              </a:rPr>
              <a:t>Cestovní kancelář je živnost koncesovaná, cestovní agentura je živnost volná.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dirty="0" smtClean="0">
                <a:cs typeface="Arial"/>
              </a:rPr>
              <a:t>Podnikání </a:t>
            </a:r>
            <a:r>
              <a:rPr lang="cs-CZ" dirty="0">
                <a:cs typeface="Arial"/>
              </a:rPr>
              <a:t>cestovních kanceláří a cestovních agentur je v současné době upraveno zákonem č. 159/1999 Sb. O některých podmínkách podnikání v oblasti </a:t>
            </a:r>
            <a:r>
              <a:rPr lang="cs-CZ" dirty="0" err="1">
                <a:cs typeface="Arial"/>
              </a:rPr>
              <a:t>cr</a:t>
            </a:r>
            <a:r>
              <a:rPr lang="cs-CZ" dirty="0">
                <a:cs typeface="Arial"/>
              </a:rPr>
              <a:t>. 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cs typeface="Arial"/>
              </a:rPr>
              <a:t> </a:t>
            </a:r>
            <a:r>
              <a:rPr lang="cs-CZ" dirty="0" smtClean="0">
                <a:cs typeface="Arial"/>
              </a:rPr>
              <a:t> Provozovatel </a:t>
            </a:r>
            <a:r>
              <a:rPr lang="cs-CZ" dirty="0">
                <a:cs typeface="Arial"/>
              </a:rPr>
              <a:t>je povinen sjednat pojištění záruky pro případ úpadku cestovní kanceláře. 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dirty="0">
                <a:cs typeface="Arial"/>
              </a:rPr>
              <a:t>Provozovatel CA je podnikatel, který je pouze zprostředkovatelem prodeje zájezdu. </a:t>
            </a:r>
            <a:endParaRPr lang="cs-CZ" dirty="0" smtClean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dirty="0">
                <a:cs typeface="Arial"/>
              </a:rPr>
              <a:t>Pro jednoduchou analýzu silných a slabých stránek začínajícího podniku, příležitostí a hrozeb trhu lze použít také SWOT analýzu</a:t>
            </a:r>
            <a:r>
              <a:rPr lang="cs-CZ" dirty="0" smtClean="0"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cs-CZ" dirty="0" smtClean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dirty="0">
                <a:cs typeface="Arial"/>
              </a:rPr>
              <a:t>Začínající podnikatel se také musí rozhodnout, jestli se ve svém podnikání zaměří na cestování Češek a Čechů po Česku nebo do zahraničí (</a:t>
            </a:r>
            <a:r>
              <a:rPr lang="cs-CZ" dirty="0" err="1">
                <a:cs typeface="Arial"/>
              </a:rPr>
              <a:t>outcoming</a:t>
            </a:r>
            <a:r>
              <a:rPr lang="cs-CZ" dirty="0">
                <a:cs typeface="Arial"/>
              </a:rPr>
              <a:t>) nebo naopak cizinců do Česka (incoming).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88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54100" y="657136"/>
            <a:ext cx="9448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Způsob prodeje, pro který se podnikatel rozhodne, pak ovlivní to, co bude muset následně po získání živnostenského oprávnění nebo koncese zařizovat. Tedy zda kamennou provozovnu nebo e-</a:t>
            </a:r>
            <a:r>
              <a:rPr lang="cs-CZ" dirty="0" err="1"/>
              <a:t>shop</a:t>
            </a:r>
            <a:r>
              <a:rPr lang="cs-CZ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Provozování cestovní kanceláře patří podle živnostenského zákona mezi koncesované živnosti a zákon pro podnikatele vymezuje následující požadavky: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r>
              <a:rPr lang="cs-CZ" dirty="0" smtClean="0"/>
              <a:t>           </a:t>
            </a:r>
            <a:endParaRPr lang="cs-CZ" dirty="0"/>
          </a:p>
          <a:p>
            <a:r>
              <a:rPr lang="cs-CZ" dirty="0" smtClean="0"/>
              <a:t>            </a:t>
            </a:r>
            <a:endParaRPr lang="cs-CZ" dirty="0"/>
          </a:p>
          <a:p>
            <a:r>
              <a:rPr lang="cs-CZ" dirty="0" smtClean="0"/>
              <a:t>            - střední </a:t>
            </a:r>
            <a:r>
              <a:rPr lang="cs-CZ" dirty="0"/>
              <a:t>vzdělání s maturitou v oblasti cestovního ruchu nebo</a:t>
            </a:r>
          </a:p>
          <a:p>
            <a:r>
              <a:rPr lang="cs-CZ" dirty="0" smtClean="0"/>
              <a:t>            - vysokoškolské </a:t>
            </a:r>
            <a:r>
              <a:rPr lang="cs-CZ" dirty="0"/>
              <a:t>vzdělání a 1 rok praxe v oboru nebo</a:t>
            </a:r>
          </a:p>
          <a:p>
            <a:r>
              <a:rPr lang="cs-CZ" dirty="0" smtClean="0"/>
              <a:t>            - vyšší </a:t>
            </a:r>
            <a:r>
              <a:rPr lang="cs-CZ" dirty="0"/>
              <a:t>odborné vzdělání a 3 roky praxe v oboru nebo</a:t>
            </a:r>
          </a:p>
          <a:p>
            <a:r>
              <a:rPr lang="cs-CZ" dirty="0" smtClean="0"/>
              <a:t>            - střední </a:t>
            </a:r>
            <a:r>
              <a:rPr lang="cs-CZ" dirty="0"/>
              <a:t>vzdělání s maturitou a 6 let praxe v oboru nebo</a:t>
            </a:r>
          </a:p>
          <a:p>
            <a:r>
              <a:rPr lang="cs-CZ" dirty="0" smtClean="0"/>
              <a:t>            - doklad </a:t>
            </a:r>
            <a:r>
              <a:rPr lang="cs-CZ" dirty="0"/>
              <a:t>o rekvalifikaci a 6 let praxe v oboru </a:t>
            </a:r>
            <a:r>
              <a:rPr lang="cs-CZ" dirty="0" smtClean="0"/>
              <a:t>nebo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 žádosti o koncesi se vyjadřuje Ministerstvo pro místní rozvoj</a:t>
            </a:r>
            <a:r>
              <a:rPr lang="cs-CZ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00" y="3057793"/>
            <a:ext cx="3040923" cy="237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1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4E9589-CF59-4BBE-8118-89E95961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85750"/>
            <a:ext cx="11034323" cy="37528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cs-CZ" sz="180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D099D594-2555-42ED-80EA-3317068C7772}"/>
              </a:ext>
            </a:extLst>
          </p:cNvPr>
          <p:cNvSpPr txBox="1"/>
          <p:nvPr/>
        </p:nvSpPr>
        <p:spPr>
          <a:xfrm>
            <a:off x="3803650" y="361950"/>
            <a:ext cx="385025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u="sng" dirty="0">
                <a:cs typeface="Arial"/>
              </a:rPr>
              <a:t>Činnosti a povinnosti CK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EC34634-2437-4223-828E-4EC82DD647C6}"/>
              </a:ext>
            </a:extLst>
          </p:cNvPr>
          <p:cNvSpPr txBox="1"/>
          <p:nvPr/>
        </p:nvSpPr>
        <p:spPr>
          <a:xfrm>
            <a:off x="971550" y="1123951"/>
            <a:ext cx="9404349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cs-CZ" dirty="0" smtClean="0">
                <a:cs typeface="Arial"/>
              </a:rPr>
              <a:t>Cestovní kanceláře musí být pojištěny proti úpadku, cestovní agentura pojištěna být nemusí, má však za povinnost informovat klienta o cestovní kanceláři, která zájezd realizuje.</a:t>
            </a:r>
          </a:p>
          <a:p>
            <a:pPr marL="285750" indent="-285750">
              <a:buFont typeface="Wingdings"/>
              <a:buChar char="Ø"/>
            </a:pPr>
            <a:endParaRPr lang="cs-CZ" dirty="0" smtClean="0"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cs-CZ" dirty="0">
                <a:cs typeface="Arial"/>
              </a:rPr>
              <a:t>Pokud cestovní agentura nabízí zájezd prostřednictvím internetových stránek, musí být informace o pořádající cestovní kanceláři uvedena zřetelně na stejné úrovni internetové stránky jako podstatné informace o zájezdu.</a:t>
            </a:r>
            <a:endParaRPr lang="cs-CZ" dirty="0" smtClean="0">
              <a:cs typeface="Arial"/>
            </a:endParaRPr>
          </a:p>
          <a:p>
            <a:pPr marL="285750" indent="-285750">
              <a:buFont typeface="Wingdings"/>
              <a:buChar char="Ø"/>
            </a:pPr>
            <a:endParaRPr lang="cs-CZ" dirty="0"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cs-CZ" dirty="0" smtClean="0">
                <a:cs typeface="Arial"/>
              </a:rPr>
              <a:t>organizovat</a:t>
            </a:r>
            <a:r>
              <a:rPr lang="cs-CZ" dirty="0">
                <a:cs typeface="Arial"/>
              </a:rPr>
              <a:t>, nabízet a prodávat zájezdy</a:t>
            </a:r>
            <a:endParaRPr lang="cs-CZ" dirty="0"/>
          </a:p>
          <a:p>
            <a:pPr marL="285750" indent="-285750">
              <a:buFont typeface="Wingdings"/>
              <a:buChar char="Ø"/>
            </a:pPr>
            <a:endParaRPr lang="cs-CZ" dirty="0"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cs-CZ" dirty="0">
                <a:cs typeface="Arial"/>
              </a:rPr>
              <a:t>nabízet a prodávat jednotlivé služby cestovního </a:t>
            </a:r>
            <a:r>
              <a:rPr lang="cs-CZ" dirty="0" smtClean="0">
                <a:cs typeface="Arial"/>
              </a:rPr>
              <a:t>ruchu</a:t>
            </a:r>
          </a:p>
          <a:p>
            <a:endParaRPr lang="cs-CZ" dirty="0" smtClean="0">
              <a:cs typeface="Arial"/>
            </a:endParaRPr>
          </a:p>
          <a:p>
            <a:pPr marL="285750" indent="-285750">
              <a:buFont typeface="Wingdings"/>
              <a:buChar char="Ø"/>
            </a:pPr>
            <a:endParaRPr lang="cs-CZ" dirty="0"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cs-CZ" dirty="0">
                <a:cs typeface="Arial"/>
              </a:rPr>
              <a:t>organizovat kombinace služeb cestovního ruchu a nabízet je a prodávat jiné cestovní kanceláři za účelem jejího dalšího podnikání</a:t>
            </a:r>
          </a:p>
          <a:p>
            <a:pPr marL="285750" indent="-285750">
              <a:buFont typeface="Wingdings"/>
              <a:buChar char="Ø"/>
            </a:pPr>
            <a:endParaRPr lang="cs-CZ" dirty="0"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cs-CZ" dirty="0">
                <a:cs typeface="Arial"/>
              </a:rPr>
              <a:t>zprostředkovávat prodej jednotlivých služeb cestovního ruchu pro jinou cestovní kancelář nebo cestovní agenturu, případně pro jiné osoby (dopravce, pořadatele kulturních, společenských a sportovních akcí apod.)</a:t>
            </a:r>
          </a:p>
          <a:p>
            <a:pPr marL="285750" indent="-285750">
              <a:buFont typeface="Wingdings"/>
              <a:buChar char="Ø"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54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7300" y="20404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zprostředkovávat prodej zájezdu pro jinou cestovní kancelář; cestovní smlouva v těchto případech musí být uzavřena jménem cestovní kanceláře, pro kterou je zájezd zprostředkováván</a:t>
            </a:r>
          </a:p>
          <a:p>
            <a:endParaRPr lang="cs-CZ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/>
              <a:t>prodávat věci související s cestovním ruchem, zejména vstupenky, mapy, plány, jízdní řády, tištěné průvodce a upomínkové předměty.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488950"/>
            <a:ext cx="2127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481638"/>
            <a:ext cx="27432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545806"/>
            <a:ext cx="27432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4816475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2974986"/>
            <a:ext cx="1671638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07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42</TotalTime>
  <Words>374</Words>
  <Application>Microsoft Office PowerPoint</Application>
  <PresentationFormat>Vlastní</PresentationFormat>
  <Paragraphs>67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Madison</vt:lpstr>
      <vt:lpstr>Prezentace aplikace PowerPoint</vt:lpstr>
      <vt:lpstr>Základní pojmy a definice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Justínka</dc:creator>
  <cp:lastModifiedBy>Justínka</cp:lastModifiedBy>
  <cp:revision>8</cp:revision>
  <dcterms:modified xsi:type="dcterms:W3CDTF">2017-12-18T23:37:36Z</dcterms:modified>
</cp:coreProperties>
</file>