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70" r:id="rId2"/>
    <p:sldMasterId id="2147483671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1F96FC-FBB2-46EB-863B-23A253549F43}">
  <a:tblStyle styleId="{011F96FC-FBB2-46EB-863B-23A253549F43}" styleName="Table_0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47874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7998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023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877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859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8028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3410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752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9292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9459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2992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184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7964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3190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6264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8277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305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885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0613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235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510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46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4589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80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55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9" name="Shape 69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Shape 80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81" name="Shape 81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39762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6" name="Shape 106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8" name="Shape 1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Shape 122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123" name="Shape 123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39762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0" y="1320800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548B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9" name="Shape 39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39762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2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ctrTitle"/>
          </p:nvPr>
        </p:nvSpPr>
        <p:spPr>
          <a:xfrm>
            <a:off x="397062" y="1196175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</a:t>
            </a:r>
            <a:r>
              <a:rPr lang="cs-CZ" sz="2900" i="0" u="none" strike="noStrike" cap="small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Textový </a:t>
            </a:r>
            <a:r>
              <a:rPr lang="cs-CZ" sz="290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procesor</a:t>
            </a:r>
            <a:r>
              <a:rPr lang="cs-CZ" sz="2900" b="0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znaková struktura dokumentu, principy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Daniel Vančura</a:t>
            </a:r>
            <a:endParaRPr lang="cs-CZ" sz="2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Odstavec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560387" y="1600200"/>
            <a:ext cx="8205787" cy="5068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„stavební prvek dokumentu“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 „svůj“ formát, nechť má „svůj“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odstavce trojklepem v textu či poklepem v řádkovém režimu vlevo před textem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slova – poklepat na slovo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označení řádku – klepnout (vlevo) před řádkem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nadpisový 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 úrovní osnovy)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vertikální odsazení </a:t>
            </a:r>
            <a:r>
              <a:rPr lang="cs-CZ" sz="2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prázdné odstavce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formátu poklepem na prvky odstavce na vodorovném pravítku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odstavce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levý a pravý okraj – vazba k okraji sazebního obrazce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odsazení/předsazení prvního řádku – vazba k levému okraji odstavce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před/za odstavcem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řádkování, zarovnání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odrážky, číslování, víceúrovňové seznamy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úroveň osnovy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jazyk, rámeček,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zarážky!</a:t>
            </a:r>
          </a:p>
          <a:p>
            <a:endParaRPr lang="cs-CZ" sz="26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736512" y="4645125"/>
            <a:ext cx="942975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39537" y="4149600"/>
            <a:ext cx="1304925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6186075" y="3600450"/>
            <a:ext cx="184785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3747675" y="5127412"/>
            <a:ext cx="198120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5985950" y="170875"/>
            <a:ext cx="2558900" cy="152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Styl odstavce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12775" y="1600199"/>
            <a:ext cx="8153399" cy="47412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Styl = pojmenované formátování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založení nového stylu na již existujícím – definování změny oproti „rodiči“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neměnnost/nepoužívání stylu „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Normální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“(prarodič)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úroveň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osnovy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/nadpisu </a:t>
            </a:r>
            <a:r>
              <a:rPr lang="cs-CZ" sz="2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základní sazební text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vložení stylu do šablony (organizátor)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přiřazení jazyka, klávesové zkratky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osnovy, víceúrovňové číslování (seznam)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křížové odkazy na číslované položky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Nešvary ve formátování dokumentu</a:t>
            </a:r>
          </a:p>
        </p:txBody>
      </p:sp>
      <p:graphicFrame>
        <p:nvGraphicFramePr>
          <p:cNvPr id="233" name="Shape 233"/>
          <p:cNvGraphicFramePr/>
          <p:nvPr/>
        </p:nvGraphicFramePr>
        <p:xfrm>
          <a:off x="612775" y="17589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{011F96FC-FBB2-46EB-863B-23A253549F43}</a:tableStyleId>
              </a:tblPr>
              <a:tblGrid>
                <a:gridCol w="4076700"/>
                <a:gridCol w="4076700"/>
              </a:tblGrid>
              <a:tr h="5282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 sz="2400"/>
                        <a:t>nesprávně</a:t>
                      </a:r>
                    </a:p>
                  </a:txBody>
                  <a:tcPr marL="92000" marR="9200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 sz="2400"/>
                        <a:t>správně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Enteru (pro vložení „prázdných řádků“)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nastavení</a:t>
                      </a:r>
                      <a:r>
                        <a:rPr lang="cs-CZ" baseline="0"/>
                        <a:t> mezery za odstavcem ve Formátu odstavce</a:t>
                      </a:r>
                    </a:p>
                  </a:txBody>
                  <a:tcPr marL="92000" marR="92000" marT="45725" marB="45725"/>
                </a:tc>
              </a:tr>
              <a:tr h="42845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Enteru (pro ukončení stránky)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vložení znaku Konec stránky</a:t>
                      </a:r>
                      <a:r>
                        <a:rPr lang="cs-CZ" baseline="0"/>
                        <a:t> (Ctrl+Enter)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mezerníku (pro obecné odsazení textu/sloupce)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nastavení patřičné tabulační zarážky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 mezerníku (pro „odsazení“ prvního řádku odstavce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</a:t>
                      </a:r>
                      <a:r>
                        <a:rPr lang="cs-CZ" baseline="0"/>
                        <a:t> odsazení prvního řádku ve Formátu odstavce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opakování  tabulátoru (pro obecné odsazení textu/sloupce)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 patřičné tabulační zarážky</a:t>
                      </a:r>
                    </a:p>
                  </a:txBody>
                  <a:tcPr marL="92000" marR="92000" marT="45725" marB="45725"/>
                </a:tc>
              </a:tr>
              <a:tr h="739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cs-CZ"/>
                        <a:t>opakování tečky či podtržítka</a:t>
                      </a:r>
                      <a:r>
                        <a:rPr lang="cs-CZ" baseline="0"/>
                        <a:t> (pro vytvoření tečkované/souvislé čáry)</a:t>
                      </a:r>
                    </a:p>
                  </a:txBody>
                  <a:tcPr marL="92000" marR="9200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cs-CZ"/>
                        <a:t>nastavení patřičné tabulační zarážky s adekvátním vodícím znakem</a:t>
                      </a:r>
                    </a:p>
                  </a:txBody>
                  <a:tcPr marL="92000" marR="92000" marT="45725" marB="45725"/>
                </a:tc>
              </a:tr>
            </a:tbl>
          </a:graphicData>
        </a:graphic>
      </p:graphicFrame>
      <p:sp>
        <p:nvSpPr>
          <p:cNvPr id="234" name="Shape 23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Parametry odstavce</a:t>
            </a:r>
          </a:p>
        </p:txBody>
      </p:sp>
      <p:pic>
        <p:nvPicPr>
          <p:cNvPr id="240" name="Shape 2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75950" y="2118750"/>
            <a:ext cx="6896099" cy="4495800"/>
          </a:xfrm>
          <a:prstGeom prst="rect">
            <a:avLst/>
          </a:prstGeom>
        </p:spPr>
      </p:pic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075949" y="1181100"/>
            <a:ext cx="6896100" cy="93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cs-CZ"/>
              <a:t>odstavec má svůj “pozemek”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Struktura elektronického textu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dva doplňující se přístupy: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sled odstavců po sobě = vagónky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řetězec po sobě jdoucích znaků = řetízek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(styl) odstavce – nastavuje „vzhled“ celého odstavce/vagónku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opakují-li se v řetízku znaků stejné znaky po sobě, je třeba tyto redukovat/odstranit/zaměnit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vše je realizovatelné nástrojem 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0" y="1320800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Redukce nadbytečných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znaků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56" name="Shape 2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09600" y="2024063"/>
            <a:ext cx="3733800" cy="3629025"/>
          </a:xfrm>
          <a:prstGeom prst="rect">
            <a:avLst/>
          </a:prstGeom>
        </p:spPr>
      </p:pic>
      <p:pic>
        <p:nvPicPr>
          <p:cNvPr id="257" name="Shape 2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05362" y="2005013"/>
            <a:ext cx="3800475" cy="36671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 (Ctrl+H)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64" name="Shape 2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33550" y="1219200"/>
            <a:ext cx="5517449" cy="4018200"/>
          </a:xfrm>
          <a:prstGeom prst="rect">
            <a:avLst/>
          </a:prstGeom>
        </p:spPr>
      </p:pic>
      <p:pic>
        <p:nvPicPr>
          <p:cNvPr id="265" name="Shape 26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327123" y="3149725"/>
            <a:ext cx="4439050" cy="353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172800" y="1219200"/>
            <a:ext cx="8798400" cy="508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redukce opakovaných znaků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mezerník, Enter, Tab:</a:t>
            </a:r>
          </a:p>
          <a:p>
            <a:pPr marL="914400" marR="0" lvl="1" indent="-3810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urier New"/>
              <a:buChar char="o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hledám dva znaky, nahrazuji za jeden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odstranění mezery na začátku odstavce: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16666"/>
              <a:buFont typeface="Courier New"/>
              <a:buChar char="o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vyhledání řetězce Enter a mezera, náhrada za Enter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záměna mezery za předložkou za pevnou mezeru: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k      nahrazeno za:    k</a:t>
            </a:r>
            <a:r>
              <a:rPr lang="cs-CZ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^s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nahrazení za „nic“ = odstranění (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posloupnosti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znaků)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nalezený řetězec lze v poli Nahradit formátovat i stylovat = nastavit styl – např.: Nadpis1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možnost vyhledávat samotné formátování</a:t>
            </a:r>
          </a:p>
          <a:p>
            <a:endParaRPr lang="cs-CZ" sz="2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273" name="Shape 273"/>
          <p:cNvGrpSpPr/>
          <p:nvPr/>
        </p:nvGrpSpPr>
        <p:grpSpPr>
          <a:xfrm>
            <a:off x="1298130" y="3792065"/>
            <a:ext cx="3227311" cy="108372"/>
            <a:chOff x="1278194" y="4001728"/>
            <a:chExt cx="3227311" cy="108372"/>
          </a:xfrm>
        </p:grpSpPr>
        <p:sp>
          <p:nvSpPr>
            <p:cNvPr id="274" name="Shape 274"/>
            <p:cNvSpPr/>
            <p:nvPr/>
          </p:nvSpPr>
          <p:spPr>
            <a:xfrm>
              <a:off x="1278194" y="4001728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651818" y="4001728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4397205" y="4001801"/>
              <a:ext cx="108300" cy="1083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Najít/Nahradit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522328" y="1343700"/>
            <a:ext cx="8409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^p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konec odstavce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aragrafu)</a:t>
            </a:r>
          </a:p>
          <a:p>
            <a:pPr marL="9144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^t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abulátor</a:t>
            </a:r>
          </a:p>
          <a:p>
            <a:pPr marL="9144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^l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konec řádku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ine)</a:t>
            </a:r>
          </a:p>
          <a:p>
            <a:pPr marL="9144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^s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		pevná mezera (</a:t>
            </a:r>
            <a:r>
              <a:rPr lang="cs-CZ" sz="26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cs-CZ" sz="2600" b="1">
                <a:latin typeface="Arial"/>
                <a:ea typeface="Arial"/>
                <a:cs typeface="Arial"/>
                <a:sym typeface="Arial"/>
              </a:rPr>
              <a:t>pace)</a:t>
            </a:r>
          </a:p>
          <a:p>
            <a:endParaRPr lang="cs-CZ" sz="2600" b="1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znak </a:t>
            </a:r>
            <a:r>
              <a:rPr lang="cs-CZ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lze zapsat kombinací </a:t>
            </a:r>
            <a:r>
              <a:rPr lang="cs-CZ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AltGr+š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neopomenout předchozí hledané mezery v polích Najít/Nahradit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84" name="Shape 28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039400" y="5142975"/>
            <a:ext cx="1981200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Klíčové kompetence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26575" y="1219200"/>
            <a:ext cx="8439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znaková čistota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formátová čistota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struktura dokumentu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56425" y="1219200"/>
            <a:ext cx="276225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409575" y="3158812"/>
            <a:ext cx="1847850" cy="23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33400" y="3158812"/>
            <a:ext cx="1847850" cy="330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5999325" y="3730350"/>
            <a:ext cx="2419350" cy="273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2592000" y="4001400"/>
            <a:ext cx="688499" cy="566999"/>
          </a:xfrm>
          <a:prstGeom prst="rightArrow">
            <a:avLst>
              <a:gd name="adj1" fmla="val 50000"/>
              <a:gd name="adj2" fmla="val 62001"/>
            </a:avLst>
          </a:prstGeom>
          <a:solidFill>
            <a:srgbClr val="E06666"/>
          </a:solidFill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kolik?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Míra v </a:t>
            </a:r>
            <a:r>
              <a:rPr lang="cs-CZ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cm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nebo v </a:t>
            </a:r>
            <a:r>
              <a:rPr lang="cs-CZ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mezernících?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Čím?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Čtverčík       = M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MMM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Definujeme pro styl 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odstavce běžné sazby</a:t>
            </a:r>
          </a:p>
        </p:txBody>
      </p:sp>
      <p:sp>
        <p:nvSpPr>
          <p:cNvPr id="290" name="Shape 290"/>
          <p:cNvSpPr/>
          <p:nvPr/>
        </p:nvSpPr>
        <p:spPr>
          <a:xfrm>
            <a:off x="2587625" y="3763962"/>
            <a:ext cx="303299" cy="303299"/>
          </a:xfrm>
          <a:prstGeom prst="rect">
            <a:avLst/>
          </a:prstGeom>
          <a:solidFill>
            <a:srgbClr val="00FF00"/>
          </a:solidFill>
          <a:ln w="19050" cap="flat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Odsazování 1. řádku odstavce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93" name="Shape 29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30000" y="2870200"/>
            <a:ext cx="4448175" cy="28289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Vodorovné pravítko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571500" y="1857375"/>
            <a:ext cx="8104187" cy="453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kótování s 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či oběma tlačítky myši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prvcích odstavce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 na „šedém“ okraji stránky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přednastavené 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lační zarážky</a:t>
            </a:r>
          </a:p>
          <a:p>
            <a:endParaRPr lang="cs-CZ" sz="29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0" name="Shape 300"/>
          <p:cNvGrpSpPr/>
          <p:nvPr/>
        </p:nvGrpSpPr>
        <p:grpSpPr>
          <a:xfrm>
            <a:off x="714374" y="5072062"/>
            <a:ext cx="7693024" cy="785812"/>
            <a:chOff x="714347" y="5072073"/>
            <a:chExt cx="7693322" cy="785818"/>
          </a:xfrm>
        </p:grpSpPr>
        <p:pic>
          <p:nvPicPr>
            <p:cNvPr id="301" name="Shape 301"/>
            <p:cNvPicPr preferRelativeResize="0"/>
            <p:nvPr/>
          </p:nvPicPr>
          <p:blipFill>
            <a:blip r:embed="rId3"/>
            <a:stretch>
              <a:fillRect/>
            </a:stretch>
          </p:blipFill>
          <p:spPr>
            <a:xfrm>
              <a:off x="714347" y="5072073"/>
              <a:ext cx="7693322" cy="714379"/>
            </a:xfrm>
            <a:prstGeom prst="rect">
              <a:avLst/>
            </a:prstGeom>
          </p:spPr>
        </p:pic>
        <p:sp>
          <p:nvSpPr>
            <p:cNvPr id="302" name="Shape 302"/>
            <p:cNvSpPr/>
            <p:nvPr/>
          </p:nvSpPr>
          <p:spPr>
            <a:xfrm>
              <a:off x="1532966" y="5500701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1532966" y="5240707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1025858" y="5214950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571735" y="5072073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3428992" y="5357826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3857619" y="5357826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4357685" y="5357826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4714876" y="5357826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5462057" y="5325025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5962123" y="5332067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7500957" y="5474944"/>
              <a:ext cx="357189" cy="357189"/>
            </a:xfrm>
            <a:prstGeom prst="ellipse">
              <a:avLst/>
            </a:prstGeom>
            <a:noFill/>
            <a:ln w="19050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313" name="Shape 31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lační zarážky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12650" y="1219200"/>
            <a:ext cx="8153399" cy="27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druhy zarážek + svislá čára – nastavení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na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průsečíku vodorovného a svislého pravítka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zarážka definovaná pro 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odstavec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(„řádek“)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poklepání na zarážku = nastavení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nastavení vodícího znaku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………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_______</a:t>
            </a:r>
          </a:p>
          <a:p>
            <a:endParaRPr lang="cs-CZ" sz="29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cs-CZ" sz="29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321" name="Shape 3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39925" y="4232862"/>
            <a:ext cx="312420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04162" y="4037612"/>
            <a:ext cx="3209925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Sazba stránky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727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 obrazec – okraje, sloupce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oddíly v dokumentu 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průběžné – sloupce, okraje sazebního obrazce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stránkové – záhlaví, orientace stránky, okraje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záhlaví, zápatí – proměnné, pole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poznámka pod čarou/vysvětlivka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 pole, orientace textu, řetězení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grafické objekty, kotvení, obtékání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tabulky, seznamy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Rozvržení textu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sazební obrazec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sloupce, okraje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záhlaví, zápatí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poznámka pod čarou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textové pole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řetězení, orientace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WordArt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tabulka (neviditelná)</a:t>
            </a:r>
          </a:p>
          <a:p>
            <a:endParaRPr lang="cs-CZ" sz="2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6" name="Shape 3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467225" y="153963"/>
            <a:ext cx="4524374" cy="6459538"/>
          </a:xfrm>
          <a:prstGeom prst="rect">
            <a:avLst/>
          </a:prstGeom>
        </p:spPr>
      </p:pic>
      <p:sp>
        <p:nvSpPr>
          <p:cNvPr id="337" name="Shape 33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Prostředí textového </a:t>
            </a:r>
            <a:r>
              <a:rPr lang="cs-CZ" b="0">
                <a:latin typeface="Arial"/>
                <a:ea typeface="Arial"/>
                <a:cs typeface="Arial"/>
                <a:sym typeface="Arial"/>
              </a:rPr>
              <a:t>procesoru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26575" y="1219200"/>
            <a:ext cx="84395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rozvržení při tisku - WYSIWYG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šířka stránky/měřítko zobrazení (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Ctrl+kolečko myši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zobrazitelnost formátovacích znaků (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Ctrl+Shift+á/8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zobrazení pravítek, jednotky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běžné rozvržení ribbons v MS Office</a:t>
            </a:r>
            <a:r>
              <a:rPr lang="cs-CZ" sz="2600">
                <a:latin typeface="Arial"/>
                <a:ea typeface="Arial"/>
                <a:cs typeface="Arial"/>
                <a:sym typeface="Arial"/>
              </a:rPr>
              <a:t>, KingSoft Office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05128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klepnutí </a:t>
            </a:r>
            <a:r>
              <a:rPr lang="cs-CZ" sz="2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poklepání na záložky karet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0" y="1306512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53649" y="4485550"/>
            <a:ext cx="7143751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953650" y="5611862"/>
            <a:ext cx="714375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Klávesnice, rozložení kláves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12775" y="1219200"/>
            <a:ext cx="8153399" cy="494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66666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přepínání rozložení (Alt+Shift)</a:t>
            </a:r>
          </a:p>
          <a:p>
            <a:pPr marL="457200" marR="0" lvl="0" indent="-3937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66666"/>
              <a:buFont typeface="Arial"/>
              <a:buChar char="•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Ctrl+Alt = AltGr (pravý Alt)</a:t>
            </a:r>
          </a:p>
          <a:p>
            <a:pPr marL="319087" marR="0" lvl="0" indent="-319087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€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ů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@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	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 </a:t>
            </a:r>
            <a:r>
              <a:rPr lang="cs-CZ" sz="20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[	 </a:t>
            </a:r>
            <a:r>
              <a:rPr lang="cs-CZ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]  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~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ě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^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#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&lt; 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	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&gt; 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\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     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cs-CZ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AltGr+</a:t>
            </a:r>
            <a:r>
              <a:rPr lang="cs-CZ" sz="29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</a:p>
          <a:p>
            <a:endParaRPr lang="cs-CZ" sz="29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5971730" y="694943"/>
            <a:ext cx="2574862" cy="55553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35500" b="1" i="0" u="none" strike="noStrike" cap="none" baseline="0">
                <a:solidFill>
                  <a:srgbClr val="E0F1FE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12775" y="441100"/>
            <a:ext cx="8153399" cy="77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Struktura textového dokumentu	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12775" y="1181100"/>
            <a:ext cx="8153399" cy="521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 nahlížet na textový dokument?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„čeho“ se skládá a co je v něm nejvíce podstatné?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96551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znaky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mezery, slova, věty, odstavce, stránky?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„to, co je vidět“ </a:t>
            </a:r>
            <a:r>
              <a:rPr lang="cs-CZ" sz="2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„to, co není vidět“?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 vytvářet „čistou sazbu“?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 jako „nasekané řetízky“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Sekera a „prázdné seky“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Formátování 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definování (stylování)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Shape 1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588"/>
            <a:ext cx="9144000" cy="68548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700" y="0"/>
            <a:ext cx="9118600" cy="68579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hape 1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937" y="0"/>
            <a:ext cx="9128124" cy="6858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Formátovací znaky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571500" y="1785938"/>
            <a:ext cx="8215312" cy="453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 a pevná</a:t>
            </a:r>
            <a:r>
              <a:rPr lang="cs-CZ" sz="29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°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mezera (Ctrl+Shift+mezerník)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látor </a:t>
            </a:r>
          </a:p>
          <a:p>
            <a:pPr marL="457200" marR="0" lvl="0" indent="-43180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83908"/>
              <a:buFont typeface="Arial"/>
              <a:buChar char="•"/>
            </a:pPr>
            <a:r>
              <a:rPr lang="cs-CZ" sz="2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konec: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odstavce (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cs-CZ" sz="26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řádku (Shift+Enter) 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sloupce (Shift+Ctrl+Enter)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(</a:t>
            </a:r>
            <a:r>
              <a:rPr lang="cs-CZ" sz="2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Ctrl+Enter</a:t>
            </a: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7692"/>
              <a:buFont typeface="Courier New"/>
              <a:buChar char="o"/>
            </a:pPr>
            <a:r>
              <a:rPr lang="cs-CZ"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oddílů (Vložit►Konec…)</a:t>
            </a:r>
          </a:p>
          <a:p>
            <a:endParaRPr lang="cs-CZ" sz="2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3039168" y="2987781"/>
            <a:ext cx="542999" cy="252300"/>
          </a:xfrm>
          <a:prstGeom prst="rightArrow">
            <a:avLst>
              <a:gd name="adj1" fmla="val 20278"/>
              <a:gd name="adj2" fmla="val 80939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5" name="Shape 195"/>
          <p:cNvSpPr/>
          <p:nvPr/>
        </p:nvSpPr>
        <p:spPr>
          <a:xfrm rot="10800000">
            <a:off x="4563650" y="4330321"/>
            <a:ext cx="288899" cy="292200"/>
          </a:xfrm>
          <a:prstGeom prst="bentArrow">
            <a:avLst>
              <a:gd name="adj1" fmla="val 22843"/>
              <a:gd name="adj2" fmla="val 19689"/>
              <a:gd name="adj3" fmla="val 34420"/>
              <a:gd name="adj4" fmla="val 19671"/>
            </a:avLst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2408705" y="2160215"/>
            <a:ext cx="107999" cy="10799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pic>
        <p:nvPicPr>
          <p:cNvPr id="197" name="Shape 19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472112" y="4729162"/>
            <a:ext cx="2714625" cy="428625"/>
          </a:xfrm>
          <a:prstGeom prst="rect">
            <a:avLst/>
          </a:prstGeom>
        </p:spPr>
      </p:pic>
      <p:pic>
        <p:nvPicPr>
          <p:cNvPr id="198" name="Shape 19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486400" y="5229225"/>
            <a:ext cx="2686050" cy="381000"/>
          </a:xfrm>
          <a:prstGeom prst="rect">
            <a:avLst/>
          </a:prstGeom>
        </p:spPr>
      </p:pic>
      <p:pic>
        <p:nvPicPr>
          <p:cNvPr id="199" name="Shape 19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500687" y="5815012"/>
            <a:ext cx="2657475" cy="647700"/>
          </a:xfrm>
          <a:prstGeom prst="rect">
            <a:avLst/>
          </a:prstGeom>
        </p:spPr>
      </p:pic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01" name="Shape 201"/>
          <p:cNvSpPr/>
          <p:nvPr/>
        </p:nvSpPr>
        <p:spPr>
          <a:xfrm rot="-5400000">
            <a:off x="4000222" y="1059713"/>
            <a:ext cx="166199" cy="2474400"/>
          </a:xfrm>
          <a:prstGeom prst="leftBracket">
            <a:avLst>
              <a:gd name="adj" fmla="val 73333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Předvádění na obrazovce (4:3)</PresentationFormat>
  <Paragraphs>173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Trebuchet MS</vt:lpstr>
      <vt:lpstr>Wingdings</vt:lpstr>
      <vt:lpstr>Custom Theme</vt:lpstr>
      <vt:lpstr>Custom Theme</vt:lpstr>
      <vt:lpstr>Custom Theme</vt:lpstr>
      <vt:lpstr>Elementaristika elektronických informací II. Textový procesor   znaková struktura dokumentu, principy</vt:lpstr>
      <vt:lpstr>Klíčové kompetence</vt:lpstr>
      <vt:lpstr>Prostředí textového procesoru</vt:lpstr>
      <vt:lpstr>Klávesnice, rozložení kláves</vt:lpstr>
      <vt:lpstr>Struktura textového dokumentu </vt:lpstr>
      <vt:lpstr>Prezentace aplikace PowerPoint</vt:lpstr>
      <vt:lpstr>Prezentace aplikace PowerPoint</vt:lpstr>
      <vt:lpstr>Prezentace aplikace PowerPoint</vt:lpstr>
      <vt:lpstr>Formátovací znaky</vt:lpstr>
      <vt:lpstr>Odstavec</vt:lpstr>
      <vt:lpstr>Formát odstavce</vt:lpstr>
      <vt:lpstr>Styl odstavce</vt:lpstr>
      <vt:lpstr>Nešvary ve formátování dokumentu</vt:lpstr>
      <vt:lpstr>Parametry odstavce</vt:lpstr>
      <vt:lpstr>Struktura elektronického textu</vt:lpstr>
      <vt:lpstr>Redukce nadbytečných znaků</vt:lpstr>
      <vt:lpstr>Najít/Nahradit (Ctrl+H)</vt:lpstr>
      <vt:lpstr>Najít/Nahradit</vt:lpstr>
      <vt:lpstr>Najít/Nahradit</vt:lpstr>
      <vt:lpstr>Odsazování 1. řádku odstavce</vt:lpstr>
      <vt:lpstr>Vodorovné pravítko</vt:lpstr>
      <vt:lpstr>Tabulační zarážky</vt:lpstr>
      <vt:lpstr>Sazba stránky</vt:lpstr>
      <vt:lpstr>Rozvržení textu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II. Textový procesor   znaková struktura dokumentu, principy</dc:title>
  <dc:creator>Učitel</dc:creator>
  <cp:lastModifiedBy>Učitel</cp:lastModifiedBy>
  <cp:revision>2</cp:revision>
  <dcterms:modified xsi:type="dcterms:W3CDTF">2014-04-02T11:11:57Z</dcterms:modified>
</cp:coreProperties>
</file>